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1" r:id="rId4"/>
    <p:sldId id="265" r:id="rId5"/>
    <p:sldId id="266" r:id="rId6"/>
    <p:sldId id="268" r:id="rId7"/>
    <p:sldId id="273" r:id="rId8"/>
    <p:sldId id="269" r:id="rId9"/>
    <p:sldId id="272" r:id="rId10"/>
    <p:sldId id="27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66651" y="1447801"/>
            <a:ext cx="9013962" cy="1726473"/>
          </a:xfrm>
        </p:spPr>
        <p:txBody>
          <a:bodyPr/>
          <a:lstStyle/>
          <a:p>
            <a:r>
              <a:rPr lang="ru-RU" sz="3600" dirty="0"/>
              <a:t>К</a:t>
            </a:r>
            <a:r>
              <a:rPr lang="ru-RU" sz="3600" dirty="0" smtClean="0"/>
              <a:t>афедра </a:t>
            </a:r>
            <a:br>
              <a:rPr lang="ru-RU" sz="3600" dirty="0" smtClean="0"/>
            </a:br>
            <a:r>
              <a:rPr lang="ru-RU" sz="3600" dirty="0" smtClean="0"/>
              <a:t>«Банковское дело»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ФГБОУ ВО «Ростовский государственный экономический университет (РИНХ</a:t>
            </a:r>
            <a:r>
              <a:rPr lang="ru-RU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)»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06685" y="4558937"/>
            <a:ext cx="6583681" cy="1610043"/>
          </a:xfrm>
        </p:spPr>
        <p:txBody>
          <a:bodyPr>
            <a:normAutofit/>
          </a:bodyPr>
          <a:lstStyle/>
          <a:p>
            <a:r>
              <a:rPr lang="ru-RU" sz="2800" b="1" cap="none" dirty="0"/>
              <a:t>Зав. кафедрой «Банковское дело» РГЭУ (РИНХ) – </a:t>
            </a:r>
            <a:r>
              <a:rPr lang="ru-RU" sz="2800" b="1" cap="none" dirty="0" smtClean="0"/>
              <a:t> д.э.н</a:t>
            </a:r>
            <a:r>
              <a:rPr lang="ru-RU" sz="2800" b="1" cap="none" dirty="0"/>
              <a:t>., </a:t>
            </a:r>
            <a:r>
              <a:rPr lang="ru-RU" sz="2800" b="1" cap="none" dirty="0" smtClean="0"/>
              <a:t>профессор </a:t>
            </a:r>
            <a:r>
              <a:rPr lang="ru-RU" sz="2800" b="1" cap="none" dirty="0" err="1" smtClean="0"/>
              <a:t>Семенюта</a:t>
            </a:r>
            <a:r>
              <a:rPr lang="ru-RU" sz="2800" b="1" cap="none" dirty="0" smtClean="0"/>
              <a:t> </a:t>
            </a:r>
            <a:r>
              <a:rPr lang="ru-RU" sz="2800" b="1" cap="none" dirty="0"/>
              <a:t>Ольга </a:t>
            </a:r>
            <a:r>
              <a:rPr lang="ru-RU" sz="2800" b="1" cap="none" dirty="0" err="1"/>
              <a:t>Гетовна</a:t>
            </a:r>
            <a:endParaRPr lang="ru-RU" sz="2800" b="1" cap="none" dirty="0"/>
          </a:p>
          <a:p>
            <a:endParaRPr lang="ru-RU" dirty="0"/>
          </a:p>
        </p:txBody>
      </p:sp>
      <p:pic>
        <p:nvPicPr>
          <p:cNvPr id="4" name="Picture 5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519" y="1029790"/>
            <a:ext cx="2138094" cy="1172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 descr="Семенюта   Ольга Гетовна (Фото)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955" y="3592285"/>
            <a:ext cx="2541834" cy="2769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0540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4220" y="710295"/>
            <a:ext cx="9404723" cy="860927"/>
          </a:xfrm>
        </p:spPr>
        <p:txBody>
          <a:bodyPr/>
          <a:lstStyle/>
          <a:p>
            <a:r>
              <a:rPr lang="ru-RU" sz="3600" b="1" dirty="0"/>
              <a:t>Преимущества профессии </a:t>
            </a:r>
            <a:r>
              <a:rPr lang="ru-RU" sz="3600" b="1" dirty="0" smtClean="0"/>
              <a:t>банкира: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596324"/>
            <a:ext cx="8946541" cy="5153187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Престижность</a:t>
            </a:r>
            <a:r>
              <a:rPr lang="ru-RU" dirty="0"/>
              <a:t> – банкир относится к элитным профессиям, особенно если речь идет о сотруднике банка высшего звена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smtClean="0"/>
              <a:t>Огромные 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перспективы для карьерного роста </a:t>
            </a:r>
            <a:r>
              <a:rPr lang="ru-RU" dirty="0"/>
              <a:t>- при желании молодой специалист имеет реальную возможность за короткий срок преодолеть путь от простого кассира до специалиста среднего или высшего звена.</a:t>
            </a:r>
          </a:p>
          <a:p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Стабильность </a:t>
            </a:r>
            <a:r>
              <a:rPr lang="ru-RU" dirty="0"/>
              <a:t>–  количество предложений по трудоустройству растет пропорционально росту клиентов банковской системы, а не количеству банков.</a:t>
            </a:r>
          </a:p>
          <a:p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Универсальность</a:t>
            </a:r>
            <a:r>
              <a:rPr lang="ru-RU" dirty="0" smtClean="0"/>
              <a:t> </a:t>
            </a:r>
            <a:r>
              <a:rPr lang="ru-RU" dirty="0"/>
              <a:t>– опыт работы в банковском учреждении позволяет специалисту работать не только в коммерческом банке, но и на биржах, страховых организациях, отделах инвестиционного проектирования и т.д.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7978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326689" cy="1400530"/>
          </a:xfrm>
        </p:spPr>
        <p:txBody>
          <a:bodyPr/>
          <a:lstStyle/>
          <a:p>
            <a:r>
              <a:rPr lang="ru-RU" sz="2800" dirty="0"/>
              <a:t>Кафедра </a:t>
            </a:r>
            <a:r>
              <a:rPr lang="ru-RU" sz="2800" dirty="0" smtClean="0"/>
              <a:t>«Банковское дело» РГЭУ (РИНХ)</a:t>
            </a:r>
            <a:br>
              <a:rPr lang="ru-RU" sz="2800" dirty="0" smtClean="0"/>
            </a:br>
            <a:r>
              <a:rPr lang="ru-RU" sz="2800" dirty="0" smtClean="0"/>
              <a:t>является </a:t>
            </a:r>
            <a:r>
              <a:rPr lang="ru-RU" sz="2800" dirty="0"/>
              <a:t>выпускающей и осуществляет подготовку </a:t>
            </a:r>
            <a:r>
              <a:rPr lang="ru-RU" sz="2800" dirty="0" smtClean="0"/>
              <a:t>студентов по следующим </a:t>
            </a:r>
            <a:r>
              <a:rPr lang="ru-RU" sz="2800" dirty="0"/>
              <a:t>образовательным программам: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2433235"/>
            <a:ext cx="8946541" cy="3815164"/>
          </a:xfrm>
        </p:spPr>
        <p:txBody>
          <a:bodyPr>
            <a:noAutofit/>
          </a:bodyPr>
          <a:lstStyle/>
          <a:p>
            <a:r>
              <a:rPr lang="ru-RU" sz="2400" b="1" u="sng" dirty="0"/>
              <a:t>Подготовка  бакалавров: </a:t>
            </a:r>
          </a:p>
          <a:p>
            <a:pPr marL="0" indent="0">
              <a:buNone/>
            </a:pP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00B0F0"/>
                </a:solidFill>
              </a:rPr>
              <a:t>-  </a:t>
            </a:r>
            <a:r>
              <a:rPr lang="ru-RU" sz="2400" dirty="0">
                <a:solidFill>
                  <a:srgbClr val="00B0F0"/>
                </a:solidFill>
              </a:rPr>
              <a:t>по профилю </a:t>
            </a:r>
            <a:r>
              <a:rPr lang="ru-RU" sz="2400" dirty="0" smtClean="0">
                <a:solidFill>
                  <a:srgbClr val="00B0F0"/>
                </a:solidFill>
              </a:rPr>
              <a:t>«Банковское дело и денежное обращение» </a:t>
            </a:r>
            <a:r>
              <a:rPr lang="ru-RU" sz="2400" dirty="0"/>
              <a:t>направления </a:t>
            </a:r>
            <a:r>
              <a:rPr lang="ru-RU" sz="2400" dirty="0" smtClean="0"/>
              <a:t>«</a:t>
            </a:r>
            <a:r>
              <a:rPr lang="ru-RU" sz="2400" dirty="0"/>
              <a:t>Экономика</a:t>
            </a:r>
            <a:r>
              <a:rPr lang="ru-RU" sz="2400" dirty="0" smtClean="0"/>
              <a:t>»;</a:t>
            </a:r>
            <a:endParaRPr lang="ru-RU" sz="2400" dirty="0"/>
          </a:p>
          <a:p>
            <a:r>
              <a:rPr lang="ru-RU" sz="2400" b="1" u="sng" dirty="0"/>
              <a:t>Подготовка магистров:</a:t>
            </a:r>
          </a:p>
          <a:p>
            <a:pPr marL="0" indent="0">
              <a:buNone/>
            </a:pPr>
            <a:r>
              <a:rPr lang="ru-RU" sz="2400" dirty="0" smtClean="0"/>
              <a:t>     -  </a:t>
            </a:r>
            <a:r>
              <a:rPr lang="ru-RU" sz="2400" dirty="0"/>
              <a:t>по магистерской </a:t>
            </a:r>
            <a:r>
              <a:rPr lang="ru-RU" sz="2400" dirty="0" smtClean="0"/>
              <a:t>программе</a:t>
            </a:r>
          </a:p>
          <a:p>
            <a:pPr marL="0" indent="0">
              <a:buNone/>
            </a:pP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00B0F0"/>
                </a:solidFill>
              </a:rPr>
              <a:t>«</a:t>
            </a:r>
            <a:r>
              <a:rPr lang="ru-RU" sz="2400" dirty="0">
                <a:solidFill>
                  <a:srgbClr val="00B0F0"/>
                </a:solidFill>
              </a:rPr>
              <a:t>Банки и банковская </a:t>
            </a:r>
            <a:r>
              <a:rPr lang="ru-RU" sz="2400" dirty="0" smtClean="0">
                <a:solidFill>
                  <a:srgbClr val="00B0F0"/>
                </a:solidFill>
              </a:rPr>
              <a:t>  деятельность</a:t>
            </a:r>
            <a:r>
              <a:rPr lang="ru-RU" sz="2400" dirty="0">
                <a:solidFill>
                  <a:srgbClr val="00B0F0"/>
                </a:solidFill>
              </a:rPr>
              <a:t>» </a:t>
            </a:r>
            <a:r>
              <a:rPr lang="ru-RU" sz="2400" dirty="0" smtClean="0"/>
              <a:t>направления «</a:t>
            </a:r>
            <a:r>
              <a:rPr lang="ru-RU" sz="2400" dirty="0"/>
              <a:t>Экономика</a:t>
            </a:r>
            <a:r>
              <a:rPr lang="ru-RU" sz="2400" dirty="0" smtClean="0"/>
              <a:t>»;</a:t>
            </a: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     -  по </a:t>
            </a:r>
            <a:r>
              <a:rPr lang="ru-RU" sz="2400" dirty="0"/>
              <a:t>магистерской программе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>
                <a:solidFill>
                  <a:srgbClr val="00B0F0"/>
                </a:solidFill>
              </a:rPr>
              <a:t>«Взаимодействие </a:t>
            </a:r>
            <a:r>
              <a:rPr lang="ru-RU" sz="2400" dirty="0">
                <a:solidFill>
                  <a:srgbClr val="00B0F0"/>
                </a:solidFill>
              </a:rPr>
              <a:t>банков и </a:t>
            </a:r>
            <a:r>
              <a:rPr lang="ru-RU" sz="2400" dirty="0" smtClean="0">
                <a:solidFill>
                  <a:srgbClr val="00B0F0"/>
                </a:solidFill>
              </a:rPr>
              <a:t>     предприятий</a:t>
            </a:r>
            <a:r>
              <a:rPr lang="ru-RU" sz="2400" dirty="0">
                <a:solidFill>
                  <a:srgbClr val="00B0F0"/>
                </a:solidFill>
              </a:rPr>
              <a:t>» </a:t>
            </a:r>
            <a:r>
              <a:rPr lang="ru-RU" sz="2400" dirty="0" err="1" smtClean="0"/>
              <a:t>аправления</a:t>
            </a:r>
            <a:r>
              <a:rPr lang="ru-RU" sz="2400" dirty="0" smtClean="0"/>
              <a:t> «</a:t>
            </a:r>
            <a:r>
              <a:rPr lang="ru-RU" sz="2400" dirty="0"/>
              <a:t>Экономика</a:t>
            </a:r>
            <a:r>
              <a:rPr lang="ru-RU" sz="2400" dirty="0" smtClean="0"/>
              <a:t>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63416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161926"/>
            <a:ext cx="10274438" cy="1123950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Только на </a:t>
            </a:r>
            <a:r>
              <a:rPr lang="ru-RU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профиле</a:t>
            </a:r>
            <a:br>
              <a:rPr lang="ru-RU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ru-RU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«Банковское </a:t>
            </a:r>
            <a:r>
              <a:rPr lang="ru-RU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дело и денежное обращение»</a:t>
            </a:r>
            <a:br>
              <a:rPr lang="ru-RU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ru-RU" sz="2800" dirty="0" smtClean="0"/>
              <a:t> студенты изучают </a:t>
            </a:r>
            <a:r>
              <a:rPr lang="ru-RU" sz="2800" dirty="0"/>
              <a:t>следующие учебные дисциплины: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13863" y="1402597"/>
            <a:ext cx="4506686" cy="545540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sz="2600" dirty="0" smtClean="0"/>
          </a:p>
          <a:p>
            <a:pPr marL="0" indent="0">
              <a:buNone/>
            </a:pPr>
            <a:r>
              <a:rPr lang="ru-RU" sz="2600" dirty="0" smtClean="0"/>
              <a:t>- Деятельность </a:t>
            </a:r>
            <a:r>
              <a:rPr lang="ru-RU" sz="2600" dirty="0" err="1"/>
              <a:t>некредитных</a:t>
            </a:r>
            <a:r>
              <a:rPr lang="ru-RU" sz="2600" dirty="0"/>
              <a:t> финансовых организаций</a:t>
            </a:r>
            <a:r>
              <a:rPr lang="ru-RU" sz="2600" dirty="0" smtClean="0"/>
              <a:t>;</a:t>
            </a:r>
          </a:p>
          <a:p>
            <a:pPr marL="0" indent="0">
              <a:buNone/>
            </a:pPr>
            <a:r>
              <a:rPr lang="ru-RU" sz="2600" dirty="0" smtClean="0"/>
              <a:t>- Специализированные </a:t>
            </a:r>
            <a:r>
              <a:rPr lang="ru-RU" sz="2600" dirty="0"/>
              <a:t>кредитно-финансовые институты;</a:t>
            </a:r>
          </a:p>
          <a:p>
            <a:pPr marL="0" indent="0">
              <a:buNone/>
            </a:pPr>
            <a:r>
              <a:rPr lang="ru-RU" sz="2600" dirty="0"/>
              <a:t>- Банк России как </a:t>
            </a:r>
            <a:r>
              <a:rPr lang="ru-RU" sz="2600" dirty="0" err="1"/>
              <a:t>мегарегулятор</a:t>
            </a:r>
            <a:r>
              <a:rPr lang="ru-RU" sz="2600" dirty="0"/>
              <a:t>;</a:t>
            </a:r>
          </a:p>
          <a:p>
            <a:pPr marL="0" indent="0">
              <a:buNone/>
            </a:pPr>
            <a:r>
              <a:rPr lang="ru-RU" sz="2600" dirty="0"/>
              <a:t>- </a:t>
            </a:r>
            <a:r>
              <a:rPr lang="ru-RU" sz="2600" dirty="0" smtClean="0"/>
              <a:t>Банковский </a:t>
            </a:r>
            <a:r>
              <a:rPr lang="ru-RU" sz="2600" dirty="0"/>
              <a:t>маркетинг;</a:t>
            </a:r>
          </a:p>
          <a:p>
            <a:pPr marL="0" indent="0">
              <a:buNone/>
            </a:pPr>
            <a:r>
              <a:rPr lang="ru-RU" sz="2600" dirty="0"/>
              <a:t>- Налогообложение банков;</a:t>
            </a:r>
          </a:p>
          <a:p>
            <a:pPr marL="0" indent="0">
              <a:buNone/>
            </a:pPr>
            <a:r>
              <a:rPr lang="ru-RU" sz="2600" dirty="0"/>
              <a:t>- Внутренний контроль и аудит в банках;</a:t>
            </a:r>
          </a:p>
          <a:p>
            <a:pPr marL="0" indent="0">
              <a:buNone/>
            </a:pPr>
            <a:r>
              <a:rPr lang="ru-RU" sz="2600" dirty="0"/>
              <a:t>- Контроль деятельности кредитных организаций;</a:t>
            </a:r>
          </a:p>
          <a:p>
            <a:pPr marL="0" indent="0">
              <a:buNone/>
            </a:pPr>
            <a:r>
              <a:rPr lang="ru-RU" sz="2600" dirty="0"/>
              <a:t> - Банки в системе международных расчетных и кредитных отношений;</a:t>
            </a:r>
          </a:p>
          <a:p>
            <a:pPr marL="0" indent="0">
              <a:buNone/>
            </a:pPr>
            <a:r>
              <a:rPr lang="ru-RU" sz="2600" dirty="0"/>
              <a:t>- Банки на зарубежных финансовых рынках.</a:t>
            </a:r>
          </a:p>
          <a:p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138147" y="1456841"/>
            <a:ext cx="4134894" cy="532366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 Банковское дело;</a:t>
            </a:r>
          </a:p>
          <a:p>
            <a:pPr marL="0" indent="0">
              <a:buNone/>
            </a:pPr>
            <a:r>
              <a:rPr lang="ru-RU" dirty="0" smtClean="0"/>
              <a:t>-  Организация банковского регулирования и надзора;</a:t>
            </a:r>
          </a:p>
          <a:p>
            <a:pPr marL="0" indent="0">
              <a:buNone/>
            </a:pPr>
            <a:r>
              <a:rPr lang="ru-RU" dirty="0" smtClean="0"/>
              <a:t>- Банковские продукты и банковская конкуренция;</a:t>
            </a:r>
          </a:p>
          <a:p>
            <a:pPr marL="0" indent="0">
              <a:buNone/>
            </a:pPr>
            <a:r>
              <a:rPr lang="ru-RU" dirty="0" smtClean="0"/>
              <a:t>- Банковские системы стран мира;</a:t>
            </a:r>
          </a:p>
          <a:p>
            <a:pPr marL="0" indent="0">
              <a:buNone/>
            </a:pPr>
            <a:r>
              <a:rPr lang="ru-RU" dirty="0" smtClean="0"/>
              <a:t>- Банковский менеджмент;</a:t>
            </a:r>
          </a:p>
          <a:p>
            <a:pPr marL="0" indent="0">
              <a:buNone/>
            </a:pPr>
            <a:r>
              <a:rPr lang="ru-RU" dirty="0" smtClean="0"/>
              <a:t>- Денежные системы и организация денежного обращения;</a:t>
            </a:r>
          </a:p>
          <a:p>
            <a:pPr marL="0" indent="0">
              <a:buNone/>
            </a:pPr>
            <a:r>
              <a:rPr lang="ru-RU" dirty="0" smtClean="0"/>
              <a:t>- Учетно-операционная и аналитическая работа в банке;</a:t>
            </a:r>
          </a:p>
          <a:p>
            <a:pPr marL="0" indent="0">
              <a:buNone/>
            </a:pPr>
            <a:r>
              <a:rPr lang="ru-RU" dirty="0" smtClean="0"/>
              <a:t>- Современные платежные системы;</a:t>
            </a:r>
          </a:p>
        </p:txBody>
      </p:sp>
    </p:spTree>
    <p:extLst>
      <p:ext uri="{BB962C8B-B14F-4D97-AF65-F5344CB8AC3E}">
        <p14:creationId xmlns:p14="http://schemas.microsoft.com/office/powerpoint/2010/main" val="2519096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Профессия банкира </a:t>
            </a:r>
            <a:r>
              <a:rPr lang="ru-RU" sz="3200" dirty="0"/>
              <a:t>конкурентоспособна и востребована на рынке труда.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1" y="1615036"/>
            <a:ext cx="8946541" cy="4195481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Представители этой профессии трудоустраиваются</a:t>
            </a: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FFFF00"/>
                </a:solidFill>
              </a:rPr>
              <a:t>в коммерческие банки;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FFFF00"/>
                </a:solidFill>
              </a:rPr>
              <a:t>в </a:t>
            </a:r>
            <a:r>
              <a:rPr lang="ru-RU" sz="2400" dirty="0" err="1" smtClean="0">
                <a:solidFill>
                  <a:srgbClr val="FFFF00"/>
                </a:solidFill>
              </a:rPr>
              <a:t>некредитные</a:t>
            </a:r>
            <a:r>
              <a:rPr lang="ru-RU" sz="2400" dirty="0" smtClean="0">
                <a:solidFill>
                  <a:srgbClr val="FFFF00"/>
                </a:solidFill>
              </a:rPr>
              <a:t> финансовые организации (страховые, лизинговые, </a:t>
            </a:r>
            <a:r>
              <a:rPr lang="ru-RU" sz="2400" dirty="0" err="1" smtClean="0">
                <a:solidFill>
                  <a:srgbClr val="FFFF00"/>
                </a:solidFill>
              </a:rPr>
              <a:t>микрофинансовые</a:t>
            </a:r>
            <a:r>
              <a:rPr lang="ru-RU" sz="2400" dirty="0" smtClean="0">
                <a:solidFill>
                  <a:srgbClr val="FFFF00"/>
                </a:solidFill>
              </a:rPr>
              <a:t> и другие организации);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FFFF00"/>
                </a:solidFill>
              </a:rPr>
              <a:t>в различные компании </a:t>
            </a:r>
            <a:r>
              <a:rPr lang="ru-RU" sz="2400" dirty="0">
                <a:solidFill>
                  <a:srgbClr val="FFFF00"/>
                </a:solidFill>
              </a:rPr>
              <a:t>и </a:t>
            </a:r>
            <a:r>
              <a:rPr lang="ru-RU" sz="2400" dirty="0" smtClean="0">
                <a:solidFill>
                  <a:srgbClr val="FFFF00"/>
                </a:solidFill>
              </a:rPr>
              <a:t>предприятия;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FFFF00"/>
                </a:solidFill>
              </a:rPr>
              <a:t>в органы финансового надзора и регулирования, в том числе в Центральный банк;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FFFF00"/>
                </a:solidFill>
              </a:rPr>
              <a:t>в другие органы государственной власти.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27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1412" y="517112"/>
            <a:ext cx="10687297" cy="1092747"/>
          </a:xfrm>
        </p:spPr>
        <p:txBody>
          <a:bodyPr/>
          <a:lstStyle/>
          <a:p>
            <a:r>
              <a:rPr lang="ru-RU" sz="3600" dirty="0"/>
              <a:t>Сфера деятельности банкира </a:t>
            </a:r>
            <a:r>
              <a:rPr lang="ru-RU" sz="3600" dirty="0" smtClean="0"/>
              <a:t>охватывает: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9064" y="1441342"/>
            <a:ext cx="8946541" cy="5416657"/>
          </a:xfrm>
        </p:spPr>
        <p:txBody>
          <a:bodyPr>
            <a:noAutofit/>
          </a:bodyPr>
          <a:lstStyle/>
          <a:p>
            <a:r>
              <a:rPr lang="ru-RU" sz="2400" dirty="0" smtClean="0"/>
              <a:t>Организация </a:t>
            </a:r>
            <a:r>
              <a:rPr lang="ru-RU" sz="2400" dirty="0" smtClean="0">
                <a:solidFill>
                  <a:srgbClr val="00B0F0"/>
                </a:solidFill>
              </a:rPr>
              <a:t>эмиссии денег </a:t>
            </a:r>
            <a:r>
              <a:rPr lang="ru-RU" sz="2400" dirty="0" smtClean="0"/>
              <a:t>(наличных и безналичных)</a:t>
            </a:r>
          </a:p>
          <a:p>
            <a:r>
              <a:rPr lang="ru-RU" sz="2400" dirty="0" smtClean="0">
                <a:solidFill>
                  <a:srgbClr val="00B0F0"/>
                </a:solidFill>
              </a:rPr>
              <a:t>оказание </a:t>
            </a:r>
            <a:r>
              <a:rPr lang="ru-RU" sz="2400" dirty="0">
                <a:solidFill>
                  <a:srgbClr val="00B0F0"/>
                </a:solidFill>
              </a:rPr>
              <a:t>финансовых услуг </a:t>
            </a:r>
            <a:r>
              <a:rPr lang="ru-RU" sz="2400" dirty="0"/>
              <a:t>юридическим и физическим </a:t>
            </a:r>
            <a:r>
              <a:rPr lang="ru-RU" sz="2400" dirty="0" smtClean="0"/>
              <a:t>лицам;</a:t>
            </a:r>
            <a:endParaRPr lang="ru-RU" sz="2400" dirty="0"/>
          </a:p>
          <a:p>
            <a:r>
              <a:rPr lang="ru-RU" sz="2400" dirty="0" smtClean="0"/>
              <a:t>помощь в выборе и предоставлении </a:t>
            </a:r>
            <a:r>
              <a:rPr lang="ru-RU" sz="2400" dirty="0" smtClean="0">
                <a:solidFill>
                  <a:srgbClr val="00B0F0"/>
                </a:solidFill>
              </a:rPr>
              <a:t>кредитов;</a:t>
            </a:r>
          </a:p>
          <a:p>
            <a:r>
              <a:rPr lang="ru-RU" sz="2400" dirty="0" smtClean="0"/>
              <a:t>денежные </a:t>
            </a:r>
            <a:r>
              <a:rPr lang="ru-RU" sz="2400" dirty="0"/>
              <a:t>и вексельные </a:t>
            </a:r>
            <a:r>
              <a:rPr lang="ru-RU" sz="2400" dirty="0" smtClean="0">
                <a:solidFill>
                  <a:srgbClr val="00B0F0"/>
                </a:solidFill>
              </a:rPr>
              <a:t>операции;</a:t>
            </a:r>
          </a:p>
          <a:p>
            <a:r>
              <a:rPr lang="ru-RU" sz="2400" dirty="0" smtClean="0"/>
              <a:t>покупку </a:t>
            </a:r>
            <a:r>
              <a:rPr lang="ru-RU" sz="2400" dirty="0"/>
              <a:t>и продажу </a:t>
            </a:r>
            <a:r>
              <a:rPr lang="ru-RU" sz="2400" dirty="0" smtClean="0">
                <a:solidFill>
                  <a:srgbClr val="00B0F0"/>
                </a:solidFill>
              </a:rPr>
              <a:t>ценных бумаг</a:t>
            </a:r>
            <a:r>
              <a:rPr lang="ru-RU" sz="2400" dirty="0" smtClean="0"/>
              <a:t>;</a:t>
            </a:r>
          </a:p>
          <a:p>
            <a:r>
              <a:rPr lang="ru-RU" sz="2400" dirty="0" smtClean="0">
                <a:solidFill>
                  <a:srgbClr val="00B0F0"/>
                </a:solidFill>
              </a:rPr>
              <a:t>аналитическая </a:t>
            </a:r>
            <a:r>
              <a:rPr lang="ru-RU" sz="2400" dirty="0">
                <a:solidFill>
                  <a:srgbClr val="00B0F0"/>
                </a:solidFill>
              </a:rPr>
              <a:t>деятельность</a:t>
            </a:r>
            <a:r>
              <a:rPr lang="ru-RU" sz="2400" dirty="0"/>
              <a:t>, планирование, </a:t>
            </a:r>
            <a:r>
              <a:rPr lang="ru-RU" sz="2400" dirty="0" smtClean="0"/>
              <a:t>прогнозирование</a:t>
            </a:r>
          </a:p>
          <a:p>
            <a:r>
              <a:rPr lang="ru-RU" sz="2400" dirty="0" smtClean="0"/>
              <a:t>работая  </a:t>
            </a:r>
            <a:r>
              <a:rPr lang="ru-RU" sz="2400" dirty="0" smtClean="0">
                <a:solidFill>
                  <a:srgbClr val="00B0F0"/>
                </a:solidFill>
              </a:rPr>
              <a:t>на предприятиях</a:t>
            </a:r>
            <a:r>
              <a:rPr lang="ru-RU" sz="2400" dirty="0" smtClean="0"/>
              <a:t>, осуществлять финансовые </a:t>
            </a:r>
            <a:r>
              <a:rPr lang="ru-RU" sz="2400" dirty="0" smtClean="0">
                <a:solidFill>
                  <a:srgbClr val="00B0F0"/>
                </a:solidFill>
              </a:rPr>
              <a:t>взаимоотношения с банками</a:t>
            </a:r>
            <a:r>
              <a:rPr lang="ru-RU" sz="2400" dirty="0" smtClean="0"/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154" y="1609859"/>
            <a:ext cx="3550007" cy="2621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959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/>
              <a:t>Кафедра  </a:t>
            </a:r>
            <a:r>
              <a:rPr lang="ru-RU" sz="3200" b="1" dirty="0" smtClean="0"/>
              <a:t>«Банковское  дело» РГЭУ (РИНХ)  </a:t>
            </a:r>
            <a:r>
              <a:rPr lang="ru-RU" sz="3200" b="1" dirty="0"/>
              <a:t>имеет  деловые  </a:t>
            </a:r>
            <a:r>
              <a:rPr lang="ru-RU" sz="3200" b="1" dirty="0" smtClean="0"/>
              <a:t>связи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2052918"/>
            <a:ext cx="9277060" cy="4195481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  </a:t>
            </a:r>
            <a:r>
              <a:rPr lang="ru-RU" sz="2400" dirty="0"/>
              <a:t>Главным </a:t>
            </a:r>
            <a:r>
              <a:rPr lang="ru-RU" sz="2400" dirty="0" smtClean="0"/>
              <a:t>южным управлением  </a:t>
            </a:r>
            <a:r>
              <a:rPr lang="ru-RU" sz="2400" dirty="0"/>
              <a:t>Центрального  Банка  РФ,  </a:t>
            </a:r>
            <a:endParaRPr lang="ru-RU" sz="2400" dirty="0" smtClean="0"/>
          </a:p>
          <a:p>
            <a:r>
              <a:rPr lang="ru-RU" sz="2400" dirty="0" smtClean="0"/>
              <a:t>с Юго-Западным  </a:t>
            </a:r>
            <a:r>
              <a:rPr lang="ru-RU" sz="2400" dirty="0"/>
              <a:t>банком  Сберегательного  банка  РФ, </a:t>
            </a:r>
          </a:p>
          <a:p>
            <a:r>
              <a:rPr lang="ru-RU" sz="2400" dirty="0" smtClean="0"/>
              <a:t>с </a:t>
            </a:r>
            <a:r>
              <a:rPr lang="ru-RU" sz="2400" dirty="0"/>
              <a:t>ведущими банковскими организациями </a:t>
            </a:r>
            <a:r>
              <a:rPr lang="ru-RU" sz="2400" dirty="0" smtClean="0"/>
              <a:t>региона (региональными  </a:t>
            </a:r>
            <a:r>
              <a:rPr lang="ru-RU" sz="2400" dirty="0"/>
              <a:t>и  филиалами  московских  коммерческих  </a:t>
            </a:r>
            <a:r>
              <a:rPr lang="ru-RU" sz="2400" dirty="0" smtClean="0"/>
              <a:t>банков),</a:t>
            </a:r>
          </a:p>
          <a:p>
            <a:r>
              <a:rPr lang="ru-RU" sz="2400" dirty="0" smtClean="0"/>
              <a:t>с органами государственной власти (в том числе, Администрацией Ростовской области).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12661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62218"/>
            <a:ext cx="9450759" cy="1223682"/>
          </a:xfrm>
        </p:spPr>
        <p:txBody>
          <a:bodyPr/>
          <a:lstStyle/>
          <a:p>
            <a:pPr algn="ctr">
              <a:spcAft>
                <a:spcPts val="0"/>
              </a:spcAft>
            </a:pPr>
            <a:r>
              <a:rPr lang="ru-RU" sz="3200" b="1" dirty="0" smtClean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/>
              </a:rPr>
              <a:t>В 2018 году совместно с РГЭУ (РИНХ) создана базовая кафедра</a:t>
            </a:r>
            <a:r>
              <a:rPr lang="ru-RU" sz="3200" b="1" dirty="0" smtClean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</a:rPr>
              <a:t>  </a:t>
            </a:r>
            <a:r>
              <a:rPr lang="ru-RU" sz="3200" b="1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</a:rPr>
              <a:t>Банка ВТБ (ПАО)</a:t>
            </a:r>
            <a:r>
              <a:rPr lang="ru-RU" sz="32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 Unicode MS"/>
              </a:rPr>
              <a:t/>
            </a:r>
            <a:br>
              <a:rPr lang="ru-RU" sz="32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 Unicode MS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381126"/>
            <a:ext cx="8946541" cy="4867274"/>
          </a:xfrm>
        </p:spPr>
        <p:txBody>
          <a:bodyPr>
            <a:normAutofit/>
          </a:bodyPr>
          <a:lstStyle/>
          <a:p>
            <a:pPr indent="0" algn="just">
              <a:spcBef>
                <a:spcPts val="500"/>
              </a:spcBef>
              <a:buNone/>
            </a:pPr>
            <a:r>
              <a:rPr lang="ru-RU" dirty="0" smtClean="0"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  <a:cs typeface="Arial Unicode MS"/>
              </a:rPr>
              <a:t> </a:t>
            </a:r>
            <a:r>
              <a:rPr lang="ru-RU" dirty="0" smtClean="0">
                <a:solidFill>
                  <a:srgbClr val="FFFF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  <a:cs typeface="Arial Unicode MS"/>
              </a:rPr>
              <a:t>Основные функции базовой кафедры :</a:t>
            </a:r>
            <a:endParaRPr lang="ru-RU" dirty="0">
              <a:solidFill>
                <a:srgbClr val="FFFF00"/>
              </a:solidFill>
              <a:uFill>
                <a:solidFill>
                  <a:srgbClr val="000000"/>
                </a:solidFill>
              </a:uFill>
              <a:latin typeface="Times New Roman"/>
              <a:ea typeface="Arial Unicode MS"/>
              <a:cs typeface="Arial Unicode MS"/>
            </a:endParaRPr>
          </a:p>
          <a:p>
            <a:pPr marL="685800" algn="just">
              <a:spcBef>
                <a:spcPts val="500"/>
              </a:spcBef>
            </a:pPr>
            <a:r>
              <a:rPr lang="ru-RU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  <a:cs typeface="Arial Unicode MS"/>
              </a:rPr>
              <a:t> </a:t>
            </a:r>
            <a:r>
              <a:rPr lang="ru-RU" dirty="0"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  <a:cs typeface="Arial Unicode MS"/>
              </a:rPr>
              <a:t>Организует и проводит авторские учебные курсы;</a:t>
            </a:r>
          </a:p>
          <a:p>
            <a:pPr marL="685800" algn="just">
              <a:spcBef>
                <a:spcPts val="500"/>
              </a:spcBef>
            </a:pPr>
            <a:r>
              <a:rPr lang="ru-RU" dirty="0" smtClean="0"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  <a:cs typeface="Arial Unicode MS"/>
              </a:rPr>
              <a:t>Организует </a:t>
            </a:r>
            <a:r>
              <a:rPr lang="ru-RU" dirty="0"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  <a:cs typeface="Arial Unicode MS"/>
              </a:rPr>
              <a:t>и проводит мастер-классы и групповые консультации с обучающимися;</a:t>
            </a:r>
          </a:p>
          <a:p>
            <a:pPr marL="685800" algn="just">
              <a:spcBef>
                <a:spcPts val="500"/>
              </a:spcBef>
            </a:pPr>
            <a:r>
              <a:rPr lang="ru-RU" dirty="0" smtClean="0"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  <a:cs typeface="Arial Unicode MS"/>
              </a:rPr>
              <a:t>Проводит </a:t>
            </a:r>
            <a:r>
              <a:rPr lang="ru-RU" dirty="0"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  <a:cs typeface="Arial Unicode MS"/>
              </a:rPr>
              <a:t>индивидуальные консультации с обучающимися;</a:t>
            </a:r>
          </a:p>
          <a:p>
            <a:pPr marL="685800" algn="just">
              <a:spcBef>
                <a:spcPts val="500"/>
              </a:spcBef>
            </a:pPr>
            <a:r>
              <a:rPr lang="ru-RU" dirty="0" smtClean="0"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  <a:cs typeface="Arial Unicode MS"/>
              </a:rPr>
              <a:t>Актуализирует </a:t>
            </a:r>
            <a:r>
              <a:rPr lang="ru-RU" dirty="0"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  <a:cs typeface="Arial Unicode MS"/>
              </a:rPr>
              <a:t>учебные программы и учебно-методические материалы;</a:t>
            </a:r>
          </a:p>
          <a:p>
            <a:pPr marL="685800" algn="just">
              <a:spcBef>
                <a:spcPts val="500"/>
              </a:spcBef>
            </a:pPr>
            <a:r>
              <a:rPr lang="ru-RU" dirty="0" smtClean="0"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  <a:cs typeface="Arial Unicode MS"/>
              </a:rPr>
              <a:t>Участвует </a:t>
            </a:r>
            <a:r>
              <a:rPr lang="ru-RU" dirty="0"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  <a:cs typeface="Arial Unicode MS"/>
              </a:rPr>
              <a:t>в работе Государственных аттестационных комиссий;</a:t>
            </a:r>
          </a:p>
          <a:p>
            <a:pPr marL="685800" algn="just">
              <a:spcBef>
                <a:spcPts val="500"/>
              </a:spcBef>
            </a:pPr>
            <a:r>
              <a:rPr lang="ru-RU" dirty="0" smtClean="0"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  <a:cs typeface="Arial Unicode MS"/>
              </a:rPr>
              <a:t>Проводит </a:t>
            </a:r>
            <a:r>
              <a:rPr lang="ru-RU" dirty="0"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  <a:cs typeface="Arial Unicode MS"/>
              </a:rPr>
              <a:t>мероприятия по профессиональной ориентации обучающихся;</a:t>
            </a:r>
          </a:p>
          <a:p>
            <a:pPr marL="685800" algn="just">
              <a:spcBef>
                <a:spcPts val="500"/>
              </a:spcBef>
            </a:pPr>
            <a:r>
              <a:rPr lang="ru-RU" dirty="0" smtClean="0"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  <a:cs typeface="Arial Unicode MS"/>
              </a:rPr>
              <a:t>Организует </a:t>
            </a:r>
            <a:r>
              <a:rPr lang="ru-RU" dirty="0"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  <a:cs typeface="Arial Unicode MS"/>
              </a:rPr>
              <a:t>прохождение соответствующих видов практик обучающихся в Банке и других профильных организациях;</a:t>
            </a:r>
          </a:p>
          <a:p>
            <a:pPr marL="685800" algn="just">
              <a:spcBef>
                <a:spcPts val="500"/>
              </a:spcBef>
            </a:pPr>
            <a:r>
              <a:rPr lang="ru-RU" dirty="0" smtClean="0"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  <a:cs typeface="Arial Unicode MS"/>
              </a:rPr>
              <a:t>Привлекает </a:t>
            </a:r>
            <a:r>
              <a:rPr lang="ru-RU" dirty="0"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  <a:cs typeface="Arial Unicode MS"/>
              </a:rPr>
              <a:t>обучающихся, аспирантов и преподавателей к реализации научно-исследовательских и прикладных аналитических проектов;</a:t>
            </a:r>
          </a:p>
          <a:p>
            <a:pPr marL="685800" algn="just">
              <a:spcBef>
                <a:spcPts val="500"/>
              </a:spcBef>
            </a:pPr>
            <a:r>
              <a:rPr lang="ru-RU" dirty="0" smtClean="0"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  <a:cs typeface="Arial Unicode MS"/>
              </a:rPr>
              <a:t> </a:t>
            </a:r>
            <a:r>
              <a:rPr lang="ru-RU" dirty="0"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  <a:cs typeface="Arial Unicode MS"/>
              </a:rPr>
              <a:t>Организует научные семинары, круглые столы и конференции;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8109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79868"/>
          </a:xfrm>
        </p:spPr>
        <p:txBody>
          <a:bodyPr/>
          <a:lstStyle/>
          <a:p>
            <a:r>
              <a:rPr lang="ru-RU" sz="2400" dirty="0"/>
              <a:t>Для  повышения  эффективности  учебного  процесса  используются  различные  формы </a:t>
            </a:r>
            <a:r>
              <a:rPr lang="ru-RU" sz="2400" dirty="0" smtClean="0"/>
              <a:t>сотрудничества</a:t>
            </a:r>
            <a:r>
              <a:rPr lang="ru-RU" sz="2400" dirty="0"/>
              <a:t>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441342"/>
            <a:ext cx="8946541" cy="5339166"/>
          </a:xfrm>
        </p:spPr>
        <p:txBody>
          <a:bodyPr>
            <a:normAutofit/>
          </a:bodyPr>
          <a:lstStyle/>
          <a:p>
            <a:r>
              <a:rPr lang="ru-RU" dirty="0" smtClean="0"/>
              <a:t>с  </a:t>
            </a:r>
            <a:r>
              <a:rPr lang="ru-RU" dirty="0">
                <a:solidFill>
                  <a:srgbClr val="FFFF00"/>
                </a:solidFill>
              </a:rPr>
              <a:t>32  банковскими  </a:t>
            </a:r>
            <a:r>
              <a:rPr lang="ru-RU" dirty="0"/>
              <a:t>организациями  Ростова  и  Ростовской  области  заключены 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договоры</a:t>
            </a:r>
            <a:r>
              <a:rPr lang="ru-RU" dirty="0" smtClean="0"/>
              <a:t>  </a:t>
            </a:r>
            <a:r>
              <a:rPr lang="ru-RU" dirty="0">
                <a:solidFill>
                  <a:srgbClr val="FFFF00"/>
                </a:solidFill>
              </a:rPr>
              <a:t>на  проведение  производственной  практики</a:t>
            </a:r>
            <a:r>
              <a:rPr lang="ru-RU" dirty="0"/>
              <a:t>  </a:t>
            </a:r>
            <a:r>
              <a:rPr lang="ru-RU" dirty="0" smtClean="0"/>
              <a:t>студентов, обучающихся  </a:t>
            </a:r>
            <a:r>
              <a:rPr lang="ru-RU" dirty="0"/>
              <a:t>по </a:t>
            </a:r>
            <a:r>
              <a:rPr lang="ru-RU" dirty="0" smtClean="0"/>
              <a:t>специализации  </a:t>
            </a:r>
            <a:r>
              <a:rPr lang="ru-RU" dirty="0"/>
              <a:t>"Банковское  дело"; 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ежегодно  </a:t>
            </a:r>
            <a:r>
              <a:rPr lang="ru-RU" dirty="0"/>
              <a:t>часть  </a:t>
            </a:r>
            <a:r>
              <a:rPr lang="ru-RU" dirty="0">
                <a:solidFill>
                  <a:srgbClr val="FFFF00"/>
                </a:solidFill>
              </a:rPr>
              <a:t>дипломных  работ  </a:t>
            </a:r>
            <a:r>
              <a:rPr lang="ru-RU" dirty="0"/>
              <a:t>выпускников  кафедры  выполняется  </a:t>
            </a:r>
            <a:r>
              <a:rPr lang="ru-RU" dirty="0">
                <a:solidFill>
                  <a:srgbClr val="FFFF00"/>
                </a:solidFill>
              </a:rPr>
              <a:t>по  </a:t>
            </a:r>
            <a:r>
              <a:rPr lang="ru-RU" dirty="0" smtClean="0">
                <a:solidFill>
                  <a:srgbClr val="FFFF00"/>
                </a:solidFill>
              </a:rPr>
              <a:t> тематике</a:t>
            </a:r>
            <a:r>
              <a:rPr lang="ru-RU" dirty="0">
                <a:solidFill>
                  <a:srgbClr val="FFFF00"/>
                </a:solidFill>
              </a:rPr>
              <a:t>, заказанной руководителями </a:t>
            </a:r>
            <a:r>
              <a:rPr lang="ru-RU" dirty="0" smtClean="0">
                <a:solidFill>
                  <a:srgbClr val="FFFF00"/>
                </a:solidFill>
              </a:rPr>
              <a:t>банков</a:t>
            </a:r>
            <a:r>
              <a:rPr lang="ru-RU" dirty="0"/>
              <a:t>, а предложения и рекомендации </a:t>
            </a:r>
            <a:r>
              <a:rPr lang="ru-RU" dirty="0" smtClean="0"/>
              <a:t>по  </a:t>
            </a:r>
            <a:r>
              <a:rPr lang="ru-RU" dirty="0"/>
              <a:t>результатам  дипломных  исследований  внедряются  в  </a:t>
            </a:r>
            <a:r>
              <a:rPr lang="ru-RU" dirty="0" smtClean="0"/>
              <a:t>банковскую практику;</a:t>
            </a:r>
          </a:p>
          <a:p>
            <a:endParaRPr lang="ru-RU" dirty="0" smtClean="0"/>
          </a:p>
          <a:p>
            <a:r>
              <a:rPr lang="ru-RU" dirty="0" smtClean="0"/>
              <a:t>банк  «Центр-Инвест»  </a:t>
            </a:r>
            <a:r>
              <a:rPr lang="ru-RU" dirty="0"/>
              <a:t>в  течение  ряда  лет  ежегодно  выделяет  </a:t>
            </a:r>
            <a:r>
              <a:rPr lang="ru-RU" dirty="0">
                <a:solidFill>
                  <a:srgbClr val="FFFF00"/>
                </a:solidFill>
              </a:rPr>
              <a:t>именные </a:t>
            </a:r>
            <a:r>
              <a:rPr lang="ru-RU" dirty="0" smtClean="0">
                <a:solidFill>
                  <a:srgbClr val="FFFF00"/>
                </a:solidFill>
              </a:rPr>
              <a:t>стипендии </a:t>
            </a:r>
            <a:r>
              <a:rPr lang="ru-RU" dirty="0">
                <a:solidFill>
                  <a:srgbClr val="FFFF00"/>
                </a:solidFill>
              </a:rPr>
              <a:t>лучшим студентам кафедры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2755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Занятия проводятся в специализированных аудиториях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smtClean="0"/>
              <a:t> «Образовательный центр инновационных , интерактивных  методов обучения специалистов банковского дела» создан при поддержке Юго-Западного Банка Сбербанка РФ</a:t>
            </a:r>
          </a:p>
          <a:p>
            <a:r>
              <a:rPr lang="ru-RU" sz="2800" dirty="0" smtClean="0"/>
              <a:t> «Учебно-методическая лаборатория Банка </a:t>
            </a:r>
            <a:r>
              <a:rPr lang="ru-RU" sz="2800" dirty="0"/>
              <a:t>«Центр-</a:t>
            </a:r>
            <a:r>
              <a:rPr lang="ru-RU" sz="2800" dirty="0" err="1"/>
              <a:t>инвест</a:t>
            </a:r>
            <a:r>
              <a:rPr lang="ru-RU" sz="2800" dirty="0" smtClean="0"/>
              <a:t>», созданная ПАО «Центр-</a:t>
            </a:r>
            <a:r>
              <a:rPr lang="ru-RU" sz="2800" dirty="0" err="1" smtClean="0"/>
              <a:t>инвест</a:t>
            </a:r>
            <a:r>
              <a:rPr lang="ru-RU" sz="2800" dirty="0" smtClean="0"/>
              <a:t>»</a:t>
            </a:r>
          </a:p>
          <a:p>
            <a:r>
              <a:rPr lang="ru-RU" sz="2800" dirty="0" smtClean="0"/>
              <a:t> Специализированая учебная аудитория , оборудованная </a:t>
            </a:r>
            <a:r>
              <a:rPr lang="ru-RU" sz="2800" dirty="0" err="1" smtClean="0"/>
              <a:t>СитиБанком</a:t>
            </a:r>
            <a:endParaRPr lang="ru-RU" sz="2800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048823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281</TotalTime>
  <Words>679</Words>
  <Application>Microsoft Office PowerPoint</Application>
  <PresentationFormat>Широкоэкранный</PresentationFormat>
  <Paragraphs>76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Arial Unicode MS</vt:lpstr>
      <vt:lpstr>Century Gothic</vt:lpstr>
      <vt:lpstr>Times New Roman</vt:lpstr>
      <vt:lpstr>Wingdings 3</vt:lpstr>
      <vt:lpstr>Ион</vt:lpstr>
      <vt:lpstr>Кафедра  «Банковское дело» ФГБОУ ВО «Ростовский государственный экономический университет (РИНХ)»</vt:lpstr>
      <vt:lpstr>Кафедра «Банковское дело» РГЭУ (РИНХ) является выпускающей и осуществляет подготовку студентов по следующим образовательным программам:</vt:lpstr>
      <vt:lpstr>Только на профиле  «Банковское дело и денежное обращение»  студенты изучают следующие учебные дисциплины: </vt:lpstr>
      <vt:lpstr>Профессия банкира конкурентоспособна и востребована на рынке труда. </vt:lpstr>
      <vt:lpstr>Сфера деятельности банкира охватывает:</vt:lpstr>
      <vt:lpstr>Кафедра  «Банковское  дело» РГЭУ (РИНХ)  имеет  деловые  связи</vt:lpstr>
      <vt:lpstr>В 2018 году совместно с РГЭУ (РИНХ) создана базовая кафедра  Банка ВТБ (ПАО) </vt:lpstr>
      <vt:lpstr>Для  повышения  эффективности  учебного  процесса  используются  различные  формы сотрудничества: </vt:lpstr>
      <vt:lpstr>Занятия проводятся в специализированных аудиториях</vt:lpstr>
      <vt:lpstr>Преимущества профессии банкира: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 «Банковское дело»</dc:title>
  <dc:creator>Инна</dc:creator>
  <cp:lastModifiedBy>111</cp:lastModifiedBy>
  <cp:revision>51</cp:revision>
  <dcterms:created xsi:type="dcterms:W3CDTF">2015-11-24T16:45:25Z</dcterms:created>
  <dcterms:modified xsi:type="dcterms:W3CDTF">2018-10-11T10:12:01Z</dcterms:modified>
</cp:coreProperties>
</file>